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8" r:id="rId2"/>
    <p:sldId id="270" r:id="rId3"/>
    <p:sldId id="269" r:id="rId4"/>
    <p:sldId id="272" r:id="rId5"/>
    <p:sldId id="276" r:id="rId6"/>
    <p:sldId id="271" r:id="rId7"/>
    <p:sldId id="273" r:id="rId8"/>
    <p:sldId id="274" r:id="rId9"/>
    <p:sldId id="275" r:id="rId10"/>
    <p:sldId id="277" r:id="rId11"/>
    <p:sldId id="278" r:id="rId12"/>
    <p:sldId id="279" r:id="rId13"/>
    <p:sldId id="280" r:id="rId14"/>
    <p:sldId id="281" r:id="rId15"/>
    <p:sldId id="284" r:id="rId16"/>
    <p:sldId id="283" r:id="rId17"/>
    <p:sldId id="286" r:id="rId18"/>
    <p:sldId id="288" r:id="rId19"/>
    <p:sldId id="289" r:id="rId20"/>
    <p:sldId id="290" r:id="rId21"/>
    <p:sldId id="292" r:id="rId22"/>
    <p:sldId id="293" r:id="rId23"/>
    <p:sldId id="302" r:id="rId24"/>
    <p:sldId id="258" r:id="rId25"/>
    <p:sldId id="259" r:id="rId26"/>
    <p:sldId id="260" r:id="rId27"/>
    <p:sldId id="261" r:id="rId28"/>
    <p:sldId id="262" r:id="rId29"/>
    <p:sldId id="263" r:id="rId30"/>
    <p:sldId id="265" r:id="rId31"/>
    <p:sldId id="266" r:id="rId32"/>
    <p:sldId id="301" r:id="rId33"/>
    <p:sldId id="297" r:id="rId34"/>
    <p:sldId id="298" r:id="rId35"/>
    <p:sldId id="294" r:id="rId36"/>
    <p:sldId id="256" r:id="rId37"/>
    <p:sldId id="295" r:id="rId38"/>
    <p:sldId id="299" r:id="rId39"/>
    <p:sldId id="30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5256" autoAdjust="0"/>
  </p:normalViewPr>
  <p:slideViewPr>
    <p:cSldViewPr snapToGrid="0">
      <p:cViewPr varScale="1">
        <p:scale>
          <a:sx n="79" d="100"/>
          <a:sy n="79" d="100"/>
        </p:scale>
        <p:origin x="9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2004’s Market Size</a:t>
            </a:r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 Size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4E7-4490-9386-50EE7272A2FC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E7-4490-9386-50EE7272A2FC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4E7-4490-9386-50EE7272A2F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BD-4C5C-897D-9A512DE22A04}"/>
              </c:ext>
            </c:extLst>
          </c:dPt>
          <c:cat>
            <c:strRef>
              <c:f>Sheet1!$A$2:$A$5</c:f>
              <c:strCache>
                <c:ptCount val="4"/>
                <c:pt idx="0">
                  <c:v>รายใหญ่ A</c:v>
                </c:pt>
                <c:pt idx="1">
                  <c:v>รายใหญ่ B</c:v>
                </c:pt>
                <c:pt idx="2">
                  <c:v>รายใหญ่ C</c:v>
                </c:pt>
                <c:pt idx="3">
                  <c:v>รายเล็ก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35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7-4490-9386-50EE7272A2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673313309699952"/>
          <c:y val="0.90671396028326645"/>
          <c:w val="0.64433014201421446"/>
          <c:h val="7.363195166641906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3D045-77F2-4950-9B48-10C7722E56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40740-C194-4580-87D5-0FDFF74A2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2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40740-C194-4580-87D5-0FDFF74A26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40740-C194-4580-87D5-0FDFF74A2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0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40740-C194-4580-87D5-0FDFF74A26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31B0-3F44-49DD-8B2C-8843A467E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28309-5DA0-4B87-884A-CB243408C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5DC45-7380-46AD-970A-A0616CF5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6DB7C-102B-4D1F-BD83-BB6C60AD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F6705-EA85-4B77-BB95-1EF68C92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5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F60E-35E9-46DF-B059-92F9C7063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623C1-96A5-4C49-98EC-E31A52C49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2E3D8-1B1B-4FF7-BD4B-F29B1D83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E96BA-A51C-4D9B-9614-8920EAEE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5A51E-700F-4625-90DC-FC00CBCB6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73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9F629-B6D2-4B7E-A4ED-07E6C2D6B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3F0251-F4D5-445B-9213-899663B0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327C7-15E1-4522-A4D4-6DA0CEC1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7350-4E55-483E-917C-4CB924827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1600A-E05B-4D42-8CB9-608A065E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7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EDF8-F93E-4EB4-BD9D-4927DA0C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2801-E2BA-4A41-A394-104C9617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9F4B5-FDC1-49B8-A23B-E2E72748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3968D-4D25-4130-894F-6E2F8EF4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2075F-7A18-4BFA-8975-A17279C2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4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2677-1CB7-4278-AE37-9B2DF7E5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7D5FD-27E4-4750-889D-E4FA19238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84EB0-10D2-456D-B8DF-B8CCC91C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6998E-9B9A-4F2E-B0A1-352E6FA9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61839-CCA1-40FB-BFEF-49C3BFCF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9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28CF-5181-42B7-A3B0-CB112C5A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D31D-45CF-4291-9586-CDB458EFB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D8996-9E5B-466B-AADB-960388EDB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90887-9FB0-469B-8F05-73D6F109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B3913-0A32-4488-A4A5-9F364BCE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84B66-6B25-4D05-9CB5-7785E5BC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9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8AB2-3787-47B5-8D92-05E3C70F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119CD-4661-42D4-8A52-918CC2A68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5F35B-5471-4645-9AD3-FE026A20D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5505AA-1A77-4DD6-8B22-4F7268E79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01253-7D0E-49B7-A5EE-CE2352557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21F9A5-1E12-47DC-8FAD-FB7E4246A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14BE1-26DD-4139-B87A-34EC690C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7E168-8EF8-4ED5-8268-833DBC95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3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A421-9EF3-4D56-BE1E-7BC4549AA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8C8E4-39C7-4898-80DD-7E48BDF1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A41E0-D74A-48C6-8A62-F625BF1C9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47A9A-3992-44DD-B212-2F6F9CD2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1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D29CC7-8DF4-4186-83D3-58A476ED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75EAA-86D7-4A7A-BD53-33D0AFFF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D37BD-B4C9-40DC-98AD-D5FBD05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6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8D7F-46D1-4681-9574-9D6506E7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09BF-4F5D-42C2-A0E7-9465A6EF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4A052-9CC6-4B30-9F46-0F5BE83C7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D1754-9FE6-4A40-9C09-709B23EC5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10D10-B28D-45B1-BEFE-92E6C450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71C9D-06EF-4DF4-B033-04089A98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3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CF8E-63BD-4105-A550-C2A7AE28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89FAC2-60D8-43F3-BCFC-0C97DC614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4FBD0-1315-452D-B3DC-3D30AE4AF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2E3B7-9740-4538-87B0-F9F8E325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106A-E26C-41BA-80C0-26E4ECAE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F60C1-55F4-453B-91AC-28683EC7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1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23497-F3B5-41BC-AF16-7269FAFB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B7B2-AF0E-4E13-944D-F2C93A0D3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78D47-14EC-4A17-8D7B-C96E46452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A0F60-3B20-46FE-A468-D401D2FC850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F59E1-A850-4830-BECB-EBD8B83FE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7D37-850D-4066-A0C5-3F135780B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2351E-72E8-4AAB-A251-AF35E5D81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1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A2CA-6A33-48E5-BD14-CD6249B0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413384"/>
            <a:ext cx="11176000" cy="6200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3200" dirty="0">
                <a:solidFill>
                  <a:schemeClr val="bg1"/>
                </a:solidFill>
              </a:rPr>
              <a:t>บริษัทใหญ่ จะมีอยู่ 2 อย่างที่ </a:t>
            </a:r>
            <a:r>
              <a:rPr lang="en-US" sz="3200" dirty="0">
                <a:solidFill>
                  <a:schemeClr val="bg1"/>
                </a:solidFill>
              </a:rPr>
              <a:t>Startups </a:t>
            </a:r>
            <a:r>
              <a:rPr lang="th-TH" sz="3200" dirty="0">
                <a:solidFill>
                  <a:schemeClr val="bg1"/>
                </a:solidFill>
              </a:rPr>
              <a:t>ไม่มี </a:t>
            </a:r>
          </a:p>
          <a:p>
            <a:pPr marL="0" indent="0">
              <a:buNone/>
            </a:pPr>
            <a:r>
              <a:rPr lang="th-TH" sz="3200" dirty="0">
                <a:solidFill>
                  <a:schemeClr val="bg1"/>
                </a:solidFill>
              </a:rPr>
              <a:t>	1.ประวัติการดำเนินงานอันยาวนาน</a:t>
            </a:r>
          </a:p>
          <a:p>
            <a:pPr marL="0" indent="0">
              <a:buNone/>
            </a:pPr>
            <a:r>
              <a:rPr lang="th-TH" sz="3200" dirty="0">
                <a:solidFill>
                  <a:schemeClr val="bg1"/>
                </a:solidFill>
              </a:rPr>
              <a:t>	2.สภาพแวดล้อมที่มั่นคง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h-TH" sz="3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h-TH" sz="3200" dirty="0">
                <a:solidFill>
                  <a:schemeClr val="bg1"/>
                </a:solidFill>
              </a:rPr>
              <a:t>ซึ่งไอ้ 2 อย่างนี้ มันเหมาะกับ </a:t>
            </a:r>
            <a:r>
              <a:rPr lang="en-US" sz="3200" dirty="0">
                <a:solidFill>
                  <a:schemeClr val="bg1"/>
                </a:solidFill>
              </a:rPr>
              <a:t>Traditional management </a:t>
            </a:r>
            <a:r>
              <a:rPr lang="th-TH" sz="3200" dirty="0">
                <a:solidFill>
                  <a:schemeClr val="bg1"/>
                </a:solidFill>
              </a:rPr>
              <a:t>ที่จะเน้น </a:t>
            </a:r>
          </a:p>
          <a:p>
            <a:pPr marL="0" indent="0" algn="ctr">
              <a:buNone/>
            </a:pPr>
            <a:r>
              <a:rPr lang="th-TH" sz="3200" dirty="0">
                <a:solidFill>
                  <a:schemeClr val="bg1"/>
                </a:solidFill>
              </a:rPr>
              <a:t>“วางแผนธุรกิจที่ดี กลยุทธ์ที่ชัดเจน และวิจัยการตลาดอย่างถี่ถ้วน” 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th-TH" sz="3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h-TH" sz="3200" dirty="0">
                <a:solidFill>
                  <a:schemeClr val="bg1"/>
                </a:solidFill>
              </a:rPr>
              <a:t>พอรู้แบบนี้ </a:t>
            </a:r>
            <a:r>
              <a:rPr lang="en-US" sz="3200" dirty="0">
                <a:solidFill>
                  <a:schemeClr val="bg1"/>
                </a:solidFill>
              </a:rPr>
              <a:t>Entrepreneurs </a:t>
            </a:r>
            <a:r>
              <a:rPr lang="th-TH" sz="3200" dirty="0">
                <a:solidFill>
                  <a:schemeClr val="bg1"/>
                </a:solidFill>
              </a:rPr>
              <a:t>ส่วนใหญ่ ก็หันไปพึ่งวิธีแบบ ทิ้งทุกอย่าง เดินหน้าลุย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“</a:t>
            </a:r>
            <a:r>
              <a:rPr lang="en-US" sz="3200" b="1" u="sng" dirty="0">
                <a:solidFill>
                  <a:srgbClr val="FF0000"/>
                </a:solidFill>
              </a:rPr>
              <a:t>Just Do It</a:t>
            </a:r>
            <a:r>
              <a:rPr lang="en-US" sz="3200" dirty="0">
                <a:solidFill>
                  <a:srgbClr val="FF0000"/>
                </a:solidFill>
              </a:rPr>
              <a:t>”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endParaRPr lang="th-TH" sz="3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th-TH" sz="3200" dirty="0">
                <a:solidFill>
                  <a:schemeClr val="bg1"/>
                </a:solidFill>
              </a:rPr>
              <a:t>	</a:t>
            </a:r>
            <a:r>
              <a:rPr lang="th-TH" sz="3200" dirty="0">
                <a:solidFill>
                  <a:srgbClr val="FF0000"/>
                </a:solidFill>
              </a:rPr>
              <a:t>แต่โชคร้าย...</a:t>
            </a:r>
            <a:r>
              <a:rPr lang="th-TH" sz="3200" dirty="0">
                <a:solidFill>
                  <a:schemeClr val="bg1"/>
                </a:solidFill>
              </a:rPr>
              <a:t>แนวทางแบบนี้มันก็ไม่ได้ผลอยู่ดี...</a:t>
            </a:r>
          </a:p>
          <a:p>
            <a:pPr marL="0" indent="0">
              <a:buNone/>
            </a:pPr>
            <a:r>
              <a:rPr lang="th-TH" sz="3200" dirty="0">
                <a:solidFill>
                  <a:schemeClr val="bg1"/>
                </a:solidFill>
              </a:rPr>
              <a:t>							</a:t>
            </a:r>
            <a:r>
              <a:rPr lang="en-US" sz="3200" dirty="0">
                <a:solidFill>
                  <a:schemeClr val="bg1"/>
                </a:solidFill>
              </a:rPr>
              <a:t>Eric Ries, The Lean Startup</a:t>
            </a:r>
          </a:p>
        </p:txBody>
      </p:sp>
    </p:spTree>
    <p:extLst>
      <p:ext uri="{BB962C8B-B14F-4D97-AF65-F5344CB8AC3E}">
        <p14:creationId xmlns:p14="http://schemas.microsoft.com/office/powerpoint/2010/main" val="227855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paceX Falcon Heavy to Launch Cutting-Edge NASA Space Tech | Space">
            <a:extLst>
              <a:ext uri="{FF2B5EF4-FFF2-40B4-BE49-F238E27FC236}">
                <a16:creationId xmlns:a16="http://schemas.microsoft.com/office/drawing/2014/main" id="{124657CE-758A-4F0F-A802-ECB94EA6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8588"/>
            <a:ext cx="11430000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06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ห้างเงียบ ไม่มีคนเดิน แม่ค้าโอดจะเอาเงินไหนจ่ายค่าเช่า">
            <a:extLst>
              <a:ext uri="{FF2B5EF4-FFF2-40B4-BE49-F238E27FC236}">
                <a16:creationId xmlns:a16="http://schemas.microsoft.com/office/drawing/2014/main" id="{13AC9818-89D1-42B7-B62F-5648EE4BF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423" y="256817"/>
            <a:ext cx="8459153" cy="634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43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KRs พัฒนาตัวเอง หน่วยงาน และองค์กร – Ruchareka's Blog">
            <a:extLst>
              <a:ext uri="{FF2B5EF4-FFF2-40B4-BE49-F238E27FC236}">
                <a16:creationId xmlns:a16="http://schemas.microsoft.com/office/drawing/2014/main" id="{90CDAF50-214C-4009-BD43-244EDC2BB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832" y="642276"/>
            <a:ext cx="3866578" cy="5573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270DB4-DB10-4F9E-A70C-BF5AAE903F9F}"/>
              </a:ext>
            </a:extLst>
          </p:cNvPr>
          <p:cNvSpPr/>
          <p:nvPr/>
        </p:nvSpPr>
        <p:spPr>
          <a:xfrm>
            <a:off x="8067880" y="4918055"/>
            <a:ext cx="1237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9E0E2-E76F-4E00-805E-1009EBD44A78}"/>
              </a:ext>
            </a:extLst>
          </p:cNvPr>
          <p:cNvSpPr/>
          <p:nvPr/>
        </p:nvSpPr>
        <p:spPr>
          <a:xfrm>
            <a:off x="8067880" y="3322935"/>
            <a:ext cx="1237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350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B9F07-2D84-45D0-B85D-9CCCB6B804B6}"/>
              </a:ext>
            </a:extLst>
          </p:cNvPr>
          <p:cNvSpPr/>
          <p:nvPr/>
        </p:nvSpPr>
        <p:spPr>
          <a:xfrm>
            <a:off x="8067880" y="1478280"/>
            <a:ext cx="1237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400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18BCDA-6464-4F47-A510-7A5251A6C04A}"/>
              </a:ext>
            </a:extLst>
          </p:cNvPr>
          <p:cNvCxnSpPr>
            <a:stCxn id="4" idx="0"/>
            <a:endCxn id="6" idx="2"/>
          </p:cNvCxnSpPr>
          <p:nvPr/>
        </p:nvCxnSpPr>
        <p:spPr>
          <a:xfrm flipV="1">
            <a:off x="8686800" y="4246265"/>
            <a:ext cx="0" cy="671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B0D41F-CD46-4E2F-B17B-3672A157C7A8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8686800" y="2401610"/>
            <a:ext cx="0" cy="92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05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ocket Surgery แค่ทดสอบ ก็ตอบโจทย์">
            <a:extLst>
              <a:ext uri="{FF2B5EF4-FFF2-40B4-BE49-F238E27FC236}">
                <a16:creationId xmlns:a16="http://schemas.microsoft.com/office/drawing/2014/main" id="{9C37C88C-7DDE-4E10-BBCF-CD65CF3E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091" y="234200"/>
            <a:ext cx="4889818" cy="63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98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38E5D-BC37-4ADB-9DC3-DC16E6AA7BF1}"/>
              </a:ext>
            </a:extLst>
          </p:cNvPr>
          <p:cNvSpPr txBox="1"/>
          <p:nvPr/>
        </p:nvSpPr>
        <p:spPr>
          <a:xfrm>
            <a:off x="2286000" y="1843950"/>
            <a:ext cx="7620000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000" dirty="0"/>
              <a:t>สรุปสั้นๆได้ว่า </a:t>
            </a:r>
          </a:p>
          <a:p>
            <a:pPr algn="ctr"/>
            <a:r>
              <a:rPr lang="th-TH" sz="4000" dirty="0">
                <a:solidFill>
                  <a:srgbClr val="FF0000"/>
                </a:solidFill>
              </a:rPr>
              <a:t>1.</a:t>
            </a:r>
            <a:r>
              <a:rPr lang="th-TH" sz="4000" dirty="0"/>
              <a:t>การวิเคราะห์ตลาด เพื่อวางกลยุทธ์ของเราผิดพลาดอย่างสิ้นเชิง </a:t>
            </a:r>
          </a:p>
          <a:p>
            <a:pPr algn="ctr"/>
            <a:r>
              <a:rPr lang="th-TH" sz="4000" dirty="0">
                <a:solidFill>
                  <a:srgbClr val="FF0000"/>
                </a:solidFill>
              </a:rPr>
              <a:t>2.</a:t>
            </a:r>
            <a:r>
              <a:rPr lang="th-TH" sz="4000" dirty="0"/>
              <a:t>เราค้นพบเรื่องนี้จากการทดลองกับผลิตภัณฑ์ ไม่ใช่การสัมภาษณ์กลุ่มย่อยหรือวิจัยการตลาด </a:t>
            </a:r>
          </a:p>
        </p:txBody>
      </p:sp>
    </p:spTree>
    <p:extLst>
      <p:ext uri="{BB962C8B-B14F-4D97-AF65-F5344CB8AC3E}">
        <p14:creationId xmlns:p14="http://schemas.microsoft.com/office/powerpoint/2010/main" val="404192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38E5D-BC37-4ADB-9DC3-DC16E6AA7BF1}"/>
              </a:ext>
            </a:extLst>
          </p:cNvPr>
          <p:cNvSpPr txBox="1"/>
          <p:nvPr/>
        </p:nvSpPr>
        <p:spPr>
          <a:xfrm>
            <a:off x="640411" y="2151727"/>
            <a:ext cx="109111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solidFill>
                  <a:srgbClr val="FF0000"/>
                </a:solidFill>
              </a:rPr>
              <a:t>3.</a:t>
            </a:r>
            <a:r>
              <a:rPr lang="th-TH" sz="4000" dirty="0"/>
              <a:t>ลูกค้าบอกเราแทบไม่ได้ว่าพวกเขาต้องการอะไร </a:t>
            </a:r>
          </a:p>
          <a:p>
            <a:pPr algn="ctr"/>
            <a:r>
              <a:rPr lang="th-TH" sz="4000" dirty="0"/>
              <a:t>พวกเขาแทบไม่รู้จักเทคโนโลยีนี้ด้วยซ้ำ </a:t>
            </a:r>
          </a:p>
          <a:p>
            <a:pPr algn="ctr"/>
            <a:r>
              <a:rPr lang="th-TH" sz="4000" dirty="0"/>
              <a:t>แต่การ</a:t>
            </a:r>
            <a:r>
              <a:rPr lang="th-TH" sz="4000" dirty="0">
                <a:solidFill>
                  <a:srgbClr val="FF0000"/>
                </a:solidFill>
              </a:rPr>
              <a:t>ตอบสนอง</a:t>
            </a:r>
            <a:r>
              <a:rPr lang="th-TH" sz="4000" dirty="0"/>
              <a:t>ของพวกเขา </a:t>
            </a:r>
          </a:p>
          <a:p>
            <a:pPr algn="ctr"/>
            <a:r>
              <a:rPr lang="th-TH" sz="4000" dirty="0"/>
              <a:t>มันได้เผย</a:t>
            </a:r>
            <a:r>
              <a:rPr lang="th-TH" sz="4000" dirty="0">
                <a:solidFill>
                  <a:srgbClr val="FF0000"/>
                </a:solidFill>
              </a:rPr>
              <a:t>ความจริง</a:t>
            </a:r>
            <a:r>
              <a:rPr lang="th-TH" sz="4000" dirty="0"/>
              <a:t>ออกมา </a:t>
            </a:r>
          </a:p>
        </p:txBody>
      </p:sp>
    </p:spTree>
    <p:extLst>
      <p:ext uri="{BB962C8B-B14F-4D97-AF65-F5344CB8AC3E}">
        <p14:creationId xmlns:p14="http://schemas.microsoft.com/office/powerpoint/2010/main" val="115141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4B956-B178-49B8-811D-AA968C5E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2934"/>
            <a:ext cx="10515600" cy="1325563"/>
          </a:xfrm>
        </p:spPr>
        <p:txBody>
          <a:bodyPr/>
          <a:lstStyle/>
          <a:p>
            <a:pPr algn="ctr"/>
            <a:r>
              <a:rPr lang="th-TH" sz="7200" dirty="0"/>
              <a:t>สมมุติฐาน</a:t>
            </a:r>
            <a:r>
              <a:rPr lang="th-TH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0986-585A-4E51-B147-BF23622B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069"/>
            <a:ext cx="10515600" cy="3312905"/>
          </a:xfrm>
        </p:spPr>
        <p:txBody>
          <a:bodyPr/>
          <a:lstStyle/>
          <a:p>
            <a:r>
              <a:rPr lang="th-TH" sz="4400" dirty="0"/>
              <a:t>กลยุทธ์ </a:t>
            </a:r>
            <a:r>
              <a:rPr lang="en-US" sz="4400" dirty="0"/>
              <a:t>network effect </a:t>
            </a:r>
            <a:r>
              <a:rPr lang="th-TH" sz="4400" dirty="0"/>
              <a:t>จะทำให้อ</a:t>
            </a:r>
            <a:r>
              <a:rPr lang="th-TH" sz="4400" dirty="0" err="1"/>
              <a:t>ิมวู</a:t>
            </a:r>
            <a:r>
              <a:rPr lang="th-TH" sz="4400" dirty="0"/>
              <a:t> เติบโตแบบกำลัง2 </a:t>
            </a:r>
          </a:p>
          <a:p>
            <a:r>
              <a:rPr lang="th-TH" sz="4400" dirty="0"/>
              <a:t>ปรับโปรแกรมไปตามที่ลูกค้าต้องการ มัน</a:t>
            </a:r>
            <a:r>
              <a:rPr lang="en-US" sz="4400" dirty="0"/>
              <a:t>work</a:t>
            </a:r>
            <a:r>
              <a:rPr lang="th-TH" sz="4400" dirty="0" err="1"/>
              <a:t>แน่ๆ</a:t>
            </a:r>
            <a:r>
              <a:rPr lang="th-TH" sz="4400" dirty="0"/>
              <a:t> </a:t>
            </a:r>
          </a:p>
          <a:p>
            <a:r>
              <a:rPr lang="th-TH" sz="4400" dirty="0"/>
              <a:t>ลูกค้าจะใช้โปรแกรมเสริมแชต เพื่อไม่ต้องเรียนรู้อะไรใหม่ๆ </a:t>
            </a:r>
          </a:p>
          <a:p>
            <a:r>
              <a:rPr lang="th-TH" sz="4400" dirty="0"/>
              <a:t>ลูกค้าอยากแชตก</a:t>
            </a:r>
            <a:r>
              <a:rPr lang="th-TH" sz="4400" dirty="0" err="1"/>
              <a:t>ับ</a:t>
            </a:r>
            <a:r>
              <a:rPr lang="th-TH" sz="4400" dirty="0"/>
              <a:t>เพื่อนกลุ่มเดิม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8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947F-2A99-4F57-9907-77DDB79B5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Throwing My Work </a:t>
            </a:r>
            <a:r>
              <a:rPr lang="en-US" dirty="0">
                <a:solidFill>
                  <a:srgbClr val="FF0000"/>
                </a:solidFill>
              </a:rPr>
              <a:t>Away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AB436-CBDE-4481-93D8-23929C0A4A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 Strategy And The Thousands of lines of  code was thrown out.</a:t>
            </a:r>
          </a:p>
        </p:txBody>
      </p:sp>
    </p:spTree>
    <p:extLst>
      <p:ext uri="{BB962C8B-B14F-4D97-AF65-F5344CB8AC3E}">
        <p14:creationId xmlns:p14="http://schemas.microsoft.com/office/powerpoint/2010/main" val="331496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947F-2A99-4F57-9907-77DDB79B5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8717"/>
            <a:ext cx="9144000" cy="1540565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I felt </a:t>
            </a:r>
            <a:r>
              <a:rPr lang="en-US" sz="9600" dirty="0">
                <a:solidFill>
                  <a:srgbClr val="FF0000"/>
                </a:solidFill>
              </a:rPr>
              <a:t>betrayed</a:t>
            </a:r>
            <a:r>
              <a:rPr lang="en-US" sz="9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702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947F-2A99-4F57-9907-77DDB79B5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9702"/>
            <a:ext cx="9144000" cy="39911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hadn’t built this first product </a:t>
            </a:r>
            <a:r>
              <a:rPr lang="en-US" dirty="0">
                <a:solidFill>
                  <a:srgbClr val="FF0000"/>
                </a:solidFill>
              </a:rPr>
              <a:t>-mistakes and all-</a:t>
            </a:r>
            <a:r>
              <a:rPr lang="en-US" dirty="0">
                <a:solidFill>
                  <a:schemeClr val="bg1"/>
                </a:solidFill>
              </a:rPr>
              <a:t> we never would have learned these important insights about customers.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AB436-CBDE-4481-93D8-23929C0A4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96762"/>
            <a:ext cx="9144000" cy="5667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Always one last refuge for people aching to justify their own failure.</a:t>
            </a:r>
          </a:p>
        </p:txBody>
      </p:sp>
    </p:spTree>
    <p:extLst>
      <p:ext uri="{BB962C8B-B14F-4D97-AF65-F5344CB8AC3E}">
        <p14:creationId xmlns:p14="http://schemas.microsoft.com/office/powerpoint/2010/main" val="2201330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940D505-2328-4E64-A0A1-C642EC99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27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947F-2A99-4F57-9907-77DDB79B5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809" y="779228"/>
            <a:ext cx="10714382" cy="5299544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If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rgbClr val="FF0000"/>
                </a:solidFill>
              </a:rPr>
              <a:t>the goal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of  those months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rgbClr val="FF0000"/>
                </a:solidFill>
              </a:rPr>
              <a:t>was to learn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these important insights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about customer,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rgbClr val="FF0000"/>
                </a:solidFill>
              </a:rPr>
              <a:t>Why did it take so long?</a:t>
            </a:r>
          </a:p>
        </p:txBody>
      </p:sp>
    </p:spTree>
    <p:extLst>
      <p:ext uri="{BB962C8B-B14F-4D97-AF65-F5344CB8AC3E}">
        <p14:creationId xmlns:p14="http://schemas.microsoft.com/office/powerpoint/2010/main" val="81033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947F-2A99-4F57-9907-77DDB79B5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66883"/>
            <a:ext cx="12192000" cy="72423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Could we have </a:t>
            </a:r>
            <a:r>
              <a:rPr lang="en-US" sz="4800" dirty="0">
                <a:solidFill>
                  <a:srgbClr val="FF0000"/>
                </a:solidFill>
              </a:rPr>
              <a:t>learned</a:t>
            </a:r>
            <a:r>
              <a:rPr lang="en-US" sz="4800" dirty="0"/>
              <a:t> </a:t>
            </a:r>
            <a:r>
              <a:rPr lang="en-US" sz="4800" dirty="0">
                <a:solidFill>
                  <a:schemeClr val="bg1"/>
                </a:solidFill>
              </a:rPr>
              <a:t>those lessons </a:t>
            </a:r>
            <a:r>
              <a:rPr lang="en-US" sz="4800" dirty="0">
                <a:solidFill>
                  <a:srgbClr val="FF0000"/>
                </a:solidFill>
              </a:rPr>
              <a:t>earlier</a:t>
            </a:r>
            <a:r>
              <a:rPr lang="en-US" sz="4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665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947F-2A99-4F57-9907-77DDB79B5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66883"/>
            <a:ext cx="12192000" cy="72423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Could we have </a:t>
            </a:r>
            <a:r>
              <a:rPr lang="en-US" sz="4800" dirty="0">
                <a:solidFill>
                  <a:schemeClr val="bg1"/>
                </a:solidFill>
              </a:rPr>
              <a:t>learned</a:t>
            </a:r>
            <a:r>
              <a:rPr lang="en-US" sz="4800" dirty="0"/>
              <a:t> 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those lessons </a:t>
            </a:r>
            <a:r>
              <a:rPr lang="en-US" sz="4800" dirty="0">
                <a:solidFill>
                  <a:schemeClr val="bg1"/>
                </a:solidFill>
              </a:rPr>
              <a:t>earlier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2319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47B8-4492-411C-95FA-0E30DAA2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179CB-E86C-4318-96D1-A22E62369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7CE58F-A4D5-4A41-82AD-2A6957EF9768}"/>
              </a:ext>
            </a:extLst>
          </p:cNvPr>
          <p:cNvSpPr txBox="1">
            <a:spLocks/>
          </p:cNvSpPr>
          <p:nvPr/>
        </p:nvSpPr>
        <p:spPr>
          <a:xfrm>
            <a:off x="515815" y="1974398"/>
            <a:ext cx="11160369" cy="2909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ORIGIN OF THE LEAN STARTUP</a:t>
            </a:r>
            <a:br>
              <a:rPr lang="en-US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88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696FF-31EF-4FD9-9638-CBDAFF8F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th-TH" dirty="0"/>
              <a:t>เกือบทุกคนในสายงานวิศวกรรม ,พัฒนากลยุทธ์และผลิตภัณฑ์ หรือสายงานใดๆก็ตามที่จะต้องเป็นผู้สร้างนวัตกรรม ต้องเคยประสบความล้มเหลวเมื่อส่งงาน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09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A3C00-2F3B-45BB-ABB1-A4E7F4F1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01" y="1520190"/>
            <a:ext cx="9801997" cy="3817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075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3700D9-8BF0-4CC8-B6C7-DEBDF412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 anchor="ctr"/>
          <a:lstStyle/>
          <a:p>
            <a:pPr marL="0" indent="0">
              <a:buNone/>
            </a:pPr>
            <a:r>
              <a:rPr lang="th-TH" dirty="0"/>
              <a:t>เราโชคดีที่ตา </a:t>
            </a:r>
            <a:r>
              <a:rPr lang="en-US" dirty="0"/>
              <a:t>Eric Ries </a:t>
            </a:r>
            <a:r>
              <a:rPr lang="th-TH" dirty="0"/>
              <a:t>แกพา </a:t>
            </a:r>
            <a:r>
              <a:rPr lang="en-US" dirty="0"/>
              <a:t>IMVU </a:t>
            </a:r>
            <a:r>
              <a:rPr lang="th-TH" dirty="0"/>
              <a:t>แหวกม่านประเพณี แนวทางการสร้างบริษัทแบบ</a:t>
            </a:r>
            <a:r>
              <a:rPr lang="th-TH" dirty="0" err="1"/>
              <a:t>เดิมๆ</a:t>
            </a:r>
            <a:r>
              <a:rPr lang="th-TH" dirty="0"/>
              <a:t> 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	</a:t>
            </a:r>
            <a:r>
              <a:rPr lang="th-TH" dirty="0" err="1"/>
              <a:t>อิมวู</a:t>
            </a:r>
            <a:r>
              <a:rPr lang="th-TH" dirty="0"/>
              <a:t> ประสบความสำเร็จอย่างยิ่งใหญ่ มีลูกค้าสร้าง</a:t>
            </a:r>
            <a:r>
              <a:rPr lang="th-TH" dirty="0" err="1"/>
              <a:t>อะ</a:t>
            </a:r>
            <a:r>
              <a:rPr lang="th-TH" dirty="0"/>
              <a:t>วาทา</a:t>
            </a:r>
            <a:r>
              <a:rPr lang="th-TH" dirty="0" err="1"/>
              <a:t>ร์ก</a:t>
            </a:r>
            <a:r>
              <a:rPr lang="th-TH" dirty="0"/>
              <a:t>ว่า 60 ล้านตัว เมื่อถึงปี 2011 บริษัทมีรายได้ทะลุ 50 ล้านดอลลาร์ และลูกค้าของพวกเขา ได้สร้างสินค้าของตัวเอง รวมแล้วกว่า 7000 รายการต่อวัน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16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3700D9-8BF0-4CC8-B6C7-DEBDF412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pPr marL="0" indent="0">
              <a:buNone/>
            </a:pPr>
            <a:r>
              <a:rPr lang="th-TH" dirty="0"/>
              <a:t>หลังจากนั้น พี่แกถูกเชิญไปพูดตามที่ต่างๆ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FA430-F5A4-429A-A9B4-291438D96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89"/>
          <a:stretch/>
        </p:blipFill>
        <p:spPr>
          <a:xfrm>
            <a:off x="1021080" y="1493519"/>
            <a:ext cx="9718825" cy="487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3700D9-8BF0-4CC8-B6C7-DEBDF412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pPr marL="0" indent="0">
              <a:buNone/>
            </a:pPr>
            <a:r>
              <a:rPr lang="th-TH" dirty="0"/>
              <a:t>และพี่แก ก็เขียนหนังสือ ซึ่งต่อมา มันแนวทาง ที่ถูกพูดถึงและประยุกต์ใช้กันอย่างแพร่หลาย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5A4FB-28B9-40FA-B996-E3028173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1" y="1290519"/>
            <a:ext cx="7829550" cy="415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3941D-1D33-4338-94CD-4F1ECAD6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35" y="1433513"/>
            <a:ext cx="3171825" cy="474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E9DAE6-6B3A-449C-8286-A90BBB51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430" y="1433513"/>
            <a:ext cx="3557587" cy="3579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CBAFD-C282-4295-9732-2E181E691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49" b="96939" l="3017" r="93062">
                        <a14:foregroundMark x1="7692" y1="3265" x2="29864" y2="6531"/>
                        <a14:foregroundMark x1="29864" y1="6531" x2="68778" y2="20816"/>
                        <a14:foregroundMark x1="68778" y1="20816" x2="83107" y2="43571"/>
                        <a14:foregroundMark x1="83107" y1="43571" x2="87179" y2="90408"/>
                        <a14:foregroundMark x1="87179" y1="90408" x2="74811" y2="94286"/>
                        <a14:foregroundMark x1="74811" y1="94286" x2="31523" y2="84082"/>
                        <a14:foregroundMark x1="31523" y1="84082" x2="17044" y2="79184"/>
                        <a14:foregroundMark x1="17044" y1="79184" x2="10256" y2="5510"/>
                        <a14:foregroundMark x1="10256" y1="5510" x2="8296" y2="2755"/>
                        <a14:foregroundMark x1="4977" y1="4184" x2="6486" y2="87245"/>
                        <a14:foregroundMark x1="6486" y1="87245" x2="80845" y2="95510"/>
                        <a14:foregroundMark x1="80845" y1="95510" x2="90498" y2="91939"/>
                        <a14:foregroundMark x1="90498" y1="91939" x2="91704" y2="77245"/>
                        <a14:foregroundMark x1="55505" y1="95000" x2="85370" y2="96531"/>
                        <a14:foregroundMark x1="85370" y1="96531" x2="95777" y2="92959"/>
                        <a14:foregroundMark x1="95777" y1="92959" x2="91855" y2="83878"/>
                        <a14:foregroundMark x1="91855" y1="83878" x2="92760" y2="9286"/>
                        <a14:foregroundMark x1="92760" y1="9286" x2="93062" y2="8776"/>
                        <a14:foregroundMark x1="87179" y1="10816" x2="91855" y2="44286"/>
                        <a14:foregroundMark x1="91855" y1="44286" x2="89894" y2="51735"/>
                        <a14:foregroundMark x1="89894" y1="51735" x2="88386" y2="52347"/>
                        <a14:foregroundMark x1="1659" y1="36837" x2="1357" y2="5714"/>
                        <a14:foregroundMark x1="1357" y1="5714" x2="12066" y2="1735"/>
                        <a14:foregroundMark x1="12066" y1="1735" x2="89894" y2="8061"/>
                        <a14:foregroundMark x1="89894" y1="8061" x2="97587" y2="14898"/>
                        <a14:foregroundMark x1="97587" y1="14898" x2="94721" y2="96020"/>
                        <a14:foregroundMark x1="94721" y1="96020" x2="66063" y2="96939"/>
                        <a14:foregroundMark x1="66063" y1="96939" x2="60181" y2="95000"/>
                        <a14:foregroundMark x1="3017" y1="3265" x2="3017" y2="8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5286" y="1260098"/>
            <a:ext cx="3443729" cy="50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6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7CE58F-A4D5-4A41-82AD-2A6957EF9768}"/>
              </a:ext>
            </a:extLst>
          </p:cNvPr>
          <p:cNvSpPr txBox="1">
            <a:spLocks/>
          </p:cNvSpPr>
          <p:nvPr/>
        </p:nvSpPr>
        <p:spPr>
          <a:xfrm>
            <a:off x="515815" y="1974398"/>
            <a:ext cx="11160369" cy="29092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8000" b="1" dirty="0">
              <a:ln w="12700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ctr"/>
            <a:r>
              <a:rPr lang="en-US" sz="180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Learning</a:t>
            </a:r>
            <a:br>
              <a:rPr lang="en-US" sz="180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18000" dirty="0"/>
          </a:p>
        </p:txBody>
      </p:sp>
      <p:pic>
        <p:nvPicPr>
          <p:cNvPr id="1030" name="Picture 6" descr="Photos of Silicon Valley from Above: Like Spaceships In the Greenery |  Fortune">
            <a:extLst>
              <a:ext uri="{FF2B5EF4-FFF2-40B4-BE49-F238E27FC236}">
                <a16:creationId xmlns:a16="http://schemas.microsoft.com/office/drawing/2014/main" id="{1D1BC199-7C42-4ED0-936A-0E76C524D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872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7CE58F-A4D5-4A41-82AD-2A6957EF9768}"/>
              </a:ext>
            </a:extLst>
          </p:cNvPr>
          <p:cNvSpPr txBox="1">
            <a:spLocks/>
          </p:cNvSpPr>
          <p:nvPr/>
        </p:nvSpPr>
        <p:spPr>
          <a:xfrm>
            <a:off x="515815" y="1974398"/>
            <a:ext cx="11160369" cy="2909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THE LEAN STARTUP MODEL</a:t>
            </a:r>
            <a:br>
              <a:rPr lang="en-US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25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6A8-6F45-47F7-A653-BF031D4BE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THE LEAN STARTUP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D4FD8-C360-4B52-9922-9CABE2B50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Entrepreneurship is management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Entrepreneurs are everywhere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Validated learning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Build-Measure-Lean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Innovation accounting </a:t>
            </a:r>
          </a:p>
        </p:txBody>
      </p:sp>
    </p:spTree>
    <p:extLst>
      <p:ext uri="{BB962C8B-B14F-4D97-AF65-F5344CB8AC3E}">
        <p14:creationId xmlns:p14="http://schemas.microsoft.com/office/powerpoint/2010/main" val="3695637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EF0F3-F65F-4C38-825F-7F6F2B53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02" y="0"/>
            <a:ext cx="466137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5498FA-D16B-4FCF-B887-1AB47B9B7288}"/>
              </a:ext>
            </a:extLst>
          </p:cNvPr>
          <p:cNvSpPr txBox="1">
            <a:spLocks/>
          </p:cNvSpPr>
          <p:nvPr/>
        </p:nvSpPr>
        <p:spPr>
          <a:xfrm>
            <a:off x="2588496" y="1729048"/>
            <a:ext cx="2423772" cy="721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Entrepreneurs are everywhere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08D581-3132-4DD5-96E2-59CC1C9189DF}"/>
              </a:ext>
            </a:extLst>
          </p:cNvPr>
          <p:cNvSpPr txBox="1">
            <a:spLocks/>
          </p:cNvSpPr>
          <p:nvPr/>
        </p:nvSpPr>
        <p:spPr>
          <a:xfrm>
            <a:off x="2786234" y="2524619"/>
            <a:ext cx="1540615" cy="721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Validated learning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1BA81-48F4-40E9-8C09-889B3DC422E6}"/>
              </a:ext>
            </a:extLst>
          </p:cNvPr>
          <p:cNvSpPr txBox="1">
            <a:spLocks/>
          </p:cNvSpPr>
          <p:nvPr/>
        </p:nvSpPr>
        <p:spPr>
          <a:xfrm>
            <a:off x="2743631" y="3320190"/>
            <a:ext cx="1843355" cy="721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Innovation accounting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3F5ABE-0A32-4083-9DB1-331F0736BE6F}"/>
              </a:ext>
            </a:extLst>
          </p:cNvPr>
          <p:cNvSpPr txBox="1">
            <a:spLocks/>
          </p:cNvSpPr>
          <p:nvPr/>
        </p:nvSpPr>
        <p:spPr>
          <a:xfrm>
            <a:off x="3370871" y="933477"/>
            <a:ext cx="2423772" cy="721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Entrepreneurship is management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CAFE72-20D5-43EA-A422-3E261C90D82D}"/>
              </a:ext>
            </a:extLst>
          </p:cNvPr>
          <p:cNvSpPr txBox="1">
            <a:spLocks/>
          </p:cNvSpPr>
          <p:nvPr/>
        </p:nvSpPr>
        <p:spPr>
          <a:xfrm>
            <a:off x="5236005" y="4177803"/>
            <a:ext cx="2423772" cy="721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Know how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F1A5A6-1DFD-43E2-B892-1BC79A78F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3" b="91211" l="10000" r="90000">
                        <a14:foregroundMark x1="21058" y1="51630" x2="21058" y2="51630"/>
                        <a14:foregroundMark x1="34444" y1="27823" x2="34444" y2="27823"/>
                        <a14:foregroundMark x1="49418" y1="18161" x2="49418" y2="18161"/>
                        <a14:foregroundMark x1="46455" y1="11350" x2="46455" y2="11350"/>
                        <a14:foregroundMark x1="38571" y1="26251" x2="38571" y2="26251"/>
                        <a14:foregroundMark x1="44392" y1="11234" x2="44392" y2="11234"/>
                        <a14:foregroundMark x1="35979" y1="25553" x2="35979" y2="25553"/>
                        <a14:foregroundMark x1="27989" y1="32189" x2="46190" y2="22817"/>
                        <a14:foregroundMark x1="46190" y1="22817" x2="53598" y2="22992"/>
                        <a14:foregroundMark x1="53598" y1="22992" x2="66032" y2="33120"/>
                        <a14:foregroundMark x1="66032" y1="33120" x2="72063" y2="43248"/>
                        <a14:foregroundMark x1="72063" y1="43248" x2="74180" y2="52852"/>
                        <a14:foregroundMark x1="74180" y1="52852" x2="71323" y2="63853"/>
                        <a14:foregroundMark x1="71323" y1="63853" x2="65238" y2="72002"/>
                        <a14:foregroundMark x1="65238" y1="72002" x2="58254" y2="77474"/>
                        <a14:foregroundMark x1="58254" y1="77474" x2="43439" y2="79569"/>
                        <a14:foregroundMark x1="43439" y1="79569" x2="23915" y2="68510"/>
                        <a14:foregroundMark x1="23915" y1="68510" x2="18677" y2="54366"/>
                        <a14:foregroundMark x1="18677" y1="54366" x2="19947" y2="46799"/>
                        <a14:foregroundMark x1="19947" y1="46799" x2="20899" y2="44703"/>
                        <a14:foregroundMark x1="74180" y1="66356" x2="72593" y2="63097"/>
                        <a14:foregroundMark x1="45132" y1="89523" x2="48889" y2="91211"/>
                        <a14:foregroundMark x1="21799" y1="68393" x2="19894" y2="63679"/>
                        <a14:foregroundMark x1="47725" y1="20547" x2="47460" y2="20722"/>
                        <a14:foregroundMark x1="47354" y1="20431" x2="48360" y2="19150"/>
                        <a14:foregroundMark x1="48519" y1="10943" x2="48519" y2="10943"/>
                        <a14:foregroundMark x1="50053" y1="11234" x2="50053" y2="11234"/>
                        <a14:foregroundMark x1="51693" y1="12049" x2="51693" y2="12049"/>
                        <a14:foregroundMark x1="49683" y1="16997" x2="49683" y2="16997"/>
                        <a14:foregroundMark x1="16667" y1="72061" x2="16667" y2="72061"/>
                        <a14:foregroundMark x1="14603" y1="71187" x2="14603" y2="71187"/>
                        <a14:foregroundMark x1="12910" y1="71187" x2="12910" y2="71187"/>
                        <a14:foregroundMark x1="10582" y1="70198" x2="10582" y2="70198"/>
                        <a14:foregroundMark x1="78042" y1="71653" x2="78042" y2="71653"/>
                        <a14:foregroundMark x1="80212" y1="72468" x2="80212" y2="72468"/>
                        <a14:foregroundMark x1="84339" y1="72177" x2="84339" y2="72177"/>
                        <a14:foregroundMark x1="87302" y1="71769" x2="87302" y2="71769"/>
                      </a14:backgroundRemoval>
                    </a14:imgEffect>
                  </a14:imgLayer>
                </a14:imgProps>
              </a:ext>
            </a:extLst>
          </a:blip>
          <a:srcRect l="6610" t="8001" r="8549" b="6422"/>
          <a:stretch/>
        </p:blipFill>
        <p:spPr>
          <a:xfrm>
            <a:off x="8917804" y="1149564"/>
            <a:ext cx="3154222" cy="2892052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B19EE6-5CE1-43CC-A048-50146CC3E4E2}"/>
              </a:ext>
            </a:extLst>
          </p:cNvPr>
          <p:cNvCxnSpPr/>
          <p:nvPr/>
        </p:nvCxnSpPr>
        <p:spPr>
          <a:xfrm>
            <a:off x="5418306" y="1654903"/>
            <a:ext cx="0" cy="6991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487891-B34A-4FDB-83BB-67AB48EA28D6}"/>
              </a:ext>
            </a:extLst>
          </p:cNvPr>
          <p:cNvCxnSpPr>
            <a:cxnSpLocks/>
          </p:cNvCxnSpPr>
          <p:nvPr/>
        </p:nvCxnSpPr>
        <p:spPr>
          <a:xfrm>
            <a:off x="4824919" y="2354094"/>
            <a:ext cx="282103" cy="32101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48100-39B7-493A-AA19-EB0BDEDDFC9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326849" y="2885332"/>
            <a:ext cx="49807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6EA80E-F58D-4CC3-893C-1A390512D2F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6986" y="3246045"/>
            <a:ext cx="237933" cy="43485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E0E896-96E9-4B53-93BA-E141CDEF36C4}"/>
              </a:ext>
            </a:extLst>
          </p:cNvPr>
          <p:cNvCxnSpPr>
            <a:cxnSpLocks/>
          </p:cNvCxnSpPr>
          <p:nvPr/>
        </p:nvCxnSpPr>
        <p:spPr>
          <a:xfrm flipH="1" flipV="1">
            <a:off x="5236005" y="3429000"/>
            <a:ext cx="859995" cy="74880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A585B8-9A89-459A-816D-71DC28497F07}"/>
              </a:ext>
            </a:extLst>
          </p:cNvPr>
          <p:cNvCxnSpPr>
            <a:cxnSpLocks/>
          </p:cNvCxnSpPr>
          <p:nvPr/>
        </p:nvCxnSpPr>
        <p:spPr>
          <a:xfrm flipH="1">
            <a:off x="6429983" y="2885332"/>
            <a:ext cx="248782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24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4FCEF-7F3B-4822-98C9-05A24C675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2" t="22652" r="21775" b="13548"/>
          <a:stretch/>
        </p:blipFill>
        <p:spPr>
          <a:xfrm>
            <a:off x="3281986" y="282678"/>
            <a:ext cx="5628027" cy="3146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0BCE4F-B73C-4B41-B548-4C16460F8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3" t="23226" r="22258" b="13692"/>
          <a:stretch/>
        </p:blipFill>
        <p:spPr>
          <a:xfrm>
            <a:off x="859689" y="4076723"/>
            <a:ext cx="4837472" cy="26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B485F-E6E1-466B-904E-D7163302B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2" t="22652" r="21935" b="13692"/>
          <a:stretch/>
        </p:blipFill>
        <p:spPr>
          <a:xfrm>
            <a:off x="6494840" y="4076723"/>
            <a:ext cx="4830345" cy="26977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76DA7E-4331-402B-8192-721EB76EC232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3278425" y="3429000"/>
            <a:ext cx="2817575" cy="6477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723B77-73B3-4287-8966-D15CEBB3375D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096000" y="3429000"/>
            <a:ext cx="2814013" cy="6477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375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6DCDC1-114D-4AD1-97A8-CF5E759C61C0}"/>
              </a:ext>
            </a:extLst>
          </p:cNvPr>
          <p:cNvSpPr/>
          <p:nvPr/>
        </p:nvSpPr>
        <p:spPr>
          <a:xfrm>
            <a:off x="262643" y="136191"/>
            <a:ext cx="4795737" cy="3122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A7C697-EF4A-4348-8C59-FD43F570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40" t="23099" r="24306" b="12740"/>
          <a:stretch/>
        </p:blipFill>
        <p:spPr>
          <a:xfrm>
            <a:off x="350193" y="306425"/>
            <a:ext cx="4591455" cy="2791838"/>
          </a:xfrm>
        </p:spPr>
      </p:pic>
      <p:pic>
        <p:nvPicPr>
          <p:cNvPr id="7" name="Picture 2" descr="Lean Startup PowerPoint Template | SketchBubble">
            <a:extLst>
              <a:ext uri="{FF2B5EF4-FFF2-40B4-BE49-F238E27FC236}">
                <a16:creationId xmlns:a16="http://schemas.microsoft.com/office/drawing/2014/main" id="{594F6124-D45E-4C06-BA4F-564831A21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2"/>
          <a:stretch/>
        </p:blipFill>
        <p:spPr bwMode="auto">
          <a:xfrm>
            <a:off x="6459167" y="3429000"/>
            <a:ext cx="5079756" cy="32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69B815-195B-4920-890E-681ECB6D83E9}"/>
              </a:ext>
            </a:extLst>
          </p:cNvPr>
          <p:cNvCxnSpPr>
            <a:cxnSpLocks/>
          </p:cNvCxnSpPr>
          <p:nvPr/>
        </p:nvCxnSpPr>
        <p:spPr>
          <a:xfrm>
            <a:off x="5165388" y="3258769"/>
            <a:ext cx="1235413" cy="170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662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an Startup PowerPoint Template | SketchBubble">
            <a:extLst>
              <a:ext uri="{FF2B5EF4-FFF2-40B4-BE49-F238E27FC236}">
                <a16:creationId xmlns:a16="http://schemas.microsoft.com/office/drawing/2014/main" id="{6F99E36B-1DA5-49A2-A50A-DF7C310AB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2"/>
          <a:stretch/>
        </p:blipFill>
        <p:spPr bwMode="auto">
          <a:xfrm>
            <a:off x="730898" y="0"/>
            <a:ext cx="107302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525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1F93D2-E9AD-4D0E-8AB1-2676D3AE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1234"/>
            <a:ext cx="12192000" cy="687923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69D30F-D813-44C1-92B1-34598FAD1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9214" y="5569071"/>
            <a:ext cx="6253317" cy="649361"/>
          </a:xfrm>
        </p:spPr>
        <p:txBody>
          <a:bodyPr>
            <a:normAutofit/>
          </a:bodyPr>
          <a:lstStyle/>
          <a:p>
            <a:r>
              <a:rPr lang="en-US" sz="1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How Today’s </a:t>
            </a:r>
            <a:r>
              <a:rPr lang="en-US" sz="1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</a:rPr>
              <a:t>Entrepreneurs</a:t>
            </a:r>
            <a:r>
              <a:rPr lang="en-US" sz="1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 Use Continuous Innovation to Create Radically </a:t>
            </a:r>
            <a:r>
              <a:rPr lang="en-US" sz="1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</a:rPr>
              <a:t>Successful</a:t>
            </a:r>
            <a:r>
              <a:rPr lang="en-US" sz="1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 Businesses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4F30BA-F503-41F2-B830-0F8E140DF3D5}"/>
              </a:ext>
            </a:extLst>
          </p:cNvPr>
          <p:cNvSpPr/>
          <p:nvPr/>
        </p:nvSpPr>
        <p:spPr>
          <a:xfrm>
            <a:off x="5190849" y="4636013"/>
            <a:ext cx="26405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TRILOGY</a:t>
            </a:r>
            <a:endParaRPr lang="en-US" sz="5400" b="1" cap="none" spc="0" dirty="0">
              <a:ln w="22225">
                <a:solidFill>
                  <a:srgbClr val="C0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1943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7CE58F-A4D5-4A41-82AD-2A6957EF9768}"/>
              </a:ext>
            </a:extLst>
          </p:cNvPr>
          <p:cNvSpPr txBox="1">
            <a:spLocks/>
          </p:cNvSpPr>
          <p:nvPr/>
        </p:nvSpPr>
        <p:spPr>
          <a:xfrm>
            <a:off x="515815" y="318052"/>
            <a:ext cx="11160369" cy="6301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900" b="1" dirty="0">
              <a:ln w="12700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ctr"/>
            <a:r>
              <a:rPr lang="en-US" sz="49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Part One</a:t>
            </a:r>
            <a:b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9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VISION</a:t>
            </a:r>
            <a:br>
              <a:rPr lang="en-US" sz="9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9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11BC6-CDB5-4152-BC6B-34E680868B3C}"/>
              </a:ext>
            </a:extLst>
          </p:cNvPr>
          <p:cNvCxnSpPr>
            <a:cxnSpLocks/>
          </p:cNvCxnSpPr>
          <p:nvPr/>
        </p:nvCxnSpPr>
        <p:spPr>
          <a:xfrm>
            <a:off x="0" y="2892290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809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7CE58F-A4D5-4A41-82AD-2A6957EF9768}"/>
              </a:ext>
            </a:extLst>
          </p:cNvPr>
          <p:cNvSpPr txBox="1">
            <a:spLocks/>
          </p:cNvSpPr>
          <p:nvPr/>
        </p:nvSpPr>
        <p:spPr>
          <a:xfrm>
            <a:off x="515815" y="318052"/>
            <a:ext cx="11160369" cy="6301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900" b="1" dirty="0">
              <a:ln w="12700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ctr"/>
            <a:r>
              <a:rPr lang="en-US" sz="49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Part Two</a:t>
            </a:r>
            <a:b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9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STEER</a:t>
            </a:r>
            <a:br>
              <a:rPr lang="en-US" sz="9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9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11BC6-CDB5-4152-BC6B-34E680868B3C}"/>
              </a:ext>
            </a:extLst>
          </p:cNvPr>
          <p:cNvCxnSpPr>
            <a:cxnSpLocks/>
          </p:cNvCxnSpPr>
          <p:nvPr/>
        </p:nvCxnSpPr>
        <p:spPr>
          <a:xfrm>
            <a:off x="0" y="2892290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37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7CE58F-A4D5-4A41-82AD-2A6957EF9768}"/>
              </a:ext>
            </a:extLst>
          </p:cNvPr>
          <p:cNvSpPr txBox="1">
            <a:spLocks/>
          </p:cNvSpPr>
          <p:nvPr/>
        </p:nvSpPr>
        <p:spPr>
          <a:xfrm>
            <a:off x="515815" y="318052"/>
            <a:ext cx="11160369" cy="6301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900" b="1" dirty="0">
              <a:ln w="12700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ctr"/>
            <a:r>
              <a:rPr lang="en-US" sz="49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Part Three</a:t>
            </a:r>
            <a:br>
              <a:rPr lang="en-US" sz="74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9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ACCELERATE</a:t>
            </a:r>
            <a:br>
              <a:rPr lang="en-US" sz="9800" b="1" dirty="0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9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11BC6-CDB5-4152-BC6B-34E680868B3C}"/>
              </a:ext>
            </a:extLst>
          </p:cNvPr>
          <p:cNvCxnSpPr>
            <a:cxnSpLocks/>
          </p:cNvCxnSpPr>
          <p:nvPr/>
        </p:nvCxnSpPr>
        <p:spPr>
          <a:xfrm>
            <a:off x="0" y="2892290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72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004blue">
            <a:extLst>
              <a:ext uri="{FF2B5EF4-FFF2-40B4-BE49-F238E27FC236}">
                <a16:creationId xmlns:a16="http://schemas.microsoft.com/office/drawing/2014/main" id="{550EE576-6093-4867-AB03-84AEFEF3E0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14562"/>
            <a:ext cx="6858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33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acebook-Create-Avatar-Next 11">
            <a:extLst>
              <a:ext uri="{FF2B5EF4-FFF2-40B4-BE49-F238E27FC236}">
                <a16:creationId xmlns:a16="http://schemas.microsoft.com/office/drawing/2014/main" id="{947B73CC-3711-416B-AE6E-D09C672F8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0"/>
            <a:ext cx="3957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6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Strategy - Focused Organization องค์กร​ยอดกลยุทธ์​ | Shopee Thailand">
            <a:extLst>
              <a:ext uri="{FF2B5EF4-FFF2-40B4-BE49-F238E27FC236}">
                <a16:creationId xmlns:a16="http://schemas.microsoft.com/office/drawing/2014/main" id="{DB538134-367D-4E8C-B356-EB63C4EBE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5" b="98375" l="10000" r="90000">
                        <a14:foregroundMark x1="17000" y1="96000" x2="19625" y2="9500"/>
                        <a14:foregroundMark x1="19625" y1="9500" x2="27625" y2="4375"/>
                        <a14:foregroundMark x1="27625" y1="4375" x2="39500" y2="4500"/>
                        <a14:foregroundMark x1="39500" y1="4500" x2="74375" y2="2375"/>
                        <a14:foregroundMark x1="74375" y1="2375" x2="83625" y2="5125"/>
                        <a14:foregroundMark x1="83625" y1="5125" x2="81500" y2="97250"/>
                        <a14:foregroundMark x1="81500" y1="97250" x2="21500" y2="95875"/>
                        <a14:foregroundMark x1="21500" y1="95875" x2="69875" y2="93875"/>
                        <a14:foregroundMark x1="69875" y1="93875" x2="22750" y2="87625"/>
                        <a14:foregroundMark x1="22750" y1="87625" x2="79875" y2="82875"/>
                        <a14:foregroundMark x1="15125" y1="97750" x2="24125" y2="97500"/>
                        <a14:foregroundMark x1="24125" y1="97500" x2="50500" y2="97500"/>
                        <a14:foregroundMark x1="50500" y1="97500" x2="81375" y2="96750"/>
                        <a14:foregroundMark x1="81375" y1="96750" x2="84625" y2="36250"/>
                        <a14:foregroundMark x1="84625" y1="36250" x2="80625" y2="7375"/>
                        <a14:foregroundMark x1="80625" y1="7375" x2="67125" y2="3500"/>
                        <a14:foregroundMark x1="67125" y1="3500" x2="17500" y2="4000"/>
                        <a14:foregroundMark x1="17500" y1="4000" x2="17375" y2="9000"/>
                        <a14:foregroundMark x1="16125" y1="2125" x2="32125" y2="1625"/>
                        <a14:foregroundMark x1="32125" y1="1625" x2="83875" y2="1625"/>
                        <a14:foregroundMark x1="77125" y1="91125" x2="75875" y2="81875"/>
                        <a14:foregroundMark x1="17250" y1="97625" x2="28625" y2="95750"/>
                        <a14:foregroundMark x1="28625" y1="95750" x2="43750" y2="98375"/>
                        <a14:foregroundMark x1="24750" y1="91500" x2="24750" y2="9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14007"/>
          <a:stretch/>
        </p:blipFill>
        <p:spPr bwMode="auto">
          <a:xfrm>
            <a:off x="84743" y="507548"/>
            <a:ext cx="4145280" cy="573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แผนที่​ยุทธศาสตร์​ ส่ง​ฟรี​ - Kaidee">
            <a:extLst>
              <a:ext uri="{FF2B5EF4-FFF2-40B4-BE49-F238E27FC236}">
                <a16:creationId xmlns:a16="http://schemas.microsoft.com/office/drawing/2014/main" id="{81FE76B8-5846-4EDB-8592-A7C33A6E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881" y="519599"/>
            <a:ext cx="3999580" cy="5706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ignment : การใช้ Balanced Scorecard ประสานพลังทั้งองค์การ (PDF)">
            <a:extLst>
              <a:ext uri="{FF2B5EF4-FFF2-40B4-BE49-F238E27FC236}">
                <a16:creationId xmlns:a16="http://schemas.microsoft.com/office/drawing/2014/main" id="{1CBB0C2C-6D36-4ED4-BE5A-37B437EB8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978" y="542962"/>
            <a:ext cx="3999580" cy="5659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8747B9D-E48B-4C56-8B51-BD29279D6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27220"/>
              </p:ext>
            </p:extLst>
          </p:nvPr>
        </p:nvGraphicFramePr>
        <p:xfrm>
          <a:off x="649449" y="142240"/>
          <a:ext cx="10704351" cy="646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453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witching Costs">
            <a:extLst>
              <a:ext uri="{FF2B5EF4-FFF2-40B4-BE49-F238E27FC236}">
                <a16:creationId xmlns:a16="http://schemas.microsoft.com/office/drawing/2014/main" id="{C5A2091F-A109-43C5-8967-84EC00AF2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6" y="1729899"/>
            <a:ext cx="10757067" cy="3398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76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oogle เพิ่ม Add-on บน Side Bar ของ Google Docs, Slides และ Sheets">
            <a:extLst>
              <a:ext uri="{FF2B5EF4-FFF2-40B4-BE49-F238E27FC236}">
                <a16:creationId xmlns:a16="http://schemas.microsoft.com/office/drawing/2014/main" id="{0F434B80-1D8D-4960-BAA1-B0A3D7C21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3588245"/>
            <a:ext cx="5344160" cy="3002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10 โครงการของ AR/VR ที่น่าสนใจสำหรับยุคถัดไปในอนาคต - Virtual Reality  Thailand - Siam VR">
            <a:extLst>
              <a:ext uri="{FF2B5EF4-FFF2-40B4-BE49-F238E27FC236}">
                <a16:creationId xmlns:a16="http://schemas.microsoft.com/office/drawing/2014/main" id="{30E6F66F-A053-4426-B72E-BEE3B5AD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4" y="186055"/>
            <a:ext cx="6740396" cy="367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104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507</Words>
  <Application>Microsoft Office PowerPoint</Application>
  <PresentationFormat>Widescreen</PresentationFormat>
  <Paragraphs>67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สมมุติฐาน </vt:lpstr>
      <vt:lpstr>Throwing My Work Away</vt:lpstr>
      <vt:lpstr>I felt betrayed.</vt:lpstr>
      <vt:lpstr>If we hadn’t built this first product -mistakes and all- we never would have learned these important insights about customers.</vt:lpstr>
      <vt:lpstr>If  the goal  of  those months  was to learn  these important insights  about customer,  Why did it take so long?</vt:lpstr>
      <vt:lpstr>Could we have learned those lessons earlier?</vt:lpstr>
      <vt:lpstr>Could we have learned those lessons earlier?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LEAN STARTUP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Piyawat THONGPRASERTSAENG</dc:creator>
  <cp:lastModifiedBy>Piyawat THONGPRASERTSAENG</cp:lastModifiedBy>
  <cp:revision>93</cp:revision>
  <dcterms:created xsi:type="dcterms:W3CDTF">2021-05-22T01:22:06Z</dcterms:created>
  <dcterms:modified xsi:type="dcterms:W3CDTF">2021-05-24T12:32:36Z</dcterms:modified>
</cp:coreProperties>
</file>